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9144000"/>
  <p:notesSz cx="6858000" cy="9144000"/>
  <p:embeddedFontLst>
    <p:embeddedFont>
      <p:font typeface="Roboto Black"/>
      <p:bold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RobotoLigh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Black-boldItalic.fntdata"/><Relationship Id="rId36" Type="http://schemas.openxmlformats.org/officeDocument/2006/relationships/font" Target="fonts/RobotoBlack-bold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168a0a4cb6ad7e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7168a0a4cb6ad7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5ecc65f93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5ecc65f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5d2de6d4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5d2de6d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5d2de6d41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5d2de6d4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c2c10cca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c2c10cc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c21e4f85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c21e4f85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c1e00230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c1e0023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5d2de6d4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5d2de6d4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cc65f93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5ecc65f9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d6f64ac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d6f64a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c325f6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6bc325f66f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5d2de6d41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5d2de6d4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ecc65f93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5ecc65f9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5ecc65f93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5ecc65f9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5d2de6d41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5d2de6d4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d2de6d41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5d2de6d4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21e4f850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c21e4f85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d6f64ac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5d6f64a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d6f64aca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5d6f64ac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21e4f85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c21e4f8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c21e4f85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c21e4f85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5ecc65f9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5ecc65f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c2c10cca1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c2c10cca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c21e4f850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c21e4f85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168a0a4cb6ad7e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168a0a4cb6ad7e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4dd9a34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4dd9a3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c4dd9a34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c4dd9a3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d2de6d41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5d2de6d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d2de6d4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d2de6d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057400" y="2400945"/>
            <a:ext cx="68580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57400" y="3915544"/>
            <a:ext cx="6858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125550" y="336242"/>
            <a:ext cx="4569300" cy="7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944687" y="4406900"/>
            <a:ext cx="69708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944687" y="3861048"/>
            <a:ext cx="69708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905000" y="1600200"/>
            <a:ext cx="335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5410200" y="1600200"/>
            <a:ext cx="3505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905000" y="6248400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162778" y="6237312"/>
            <a:ext cx="246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097888" y="6237312"/>
            <a:ext cx="181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FRLjrMN9ICvRJP4GhLGORePE6zcH8GjW/view" TargetMode="External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2057400" y="2433970"/>
            <a:ext cx="68580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bs-Latn-BA"/>
              <a:t>Física de partícules</a:t>
            </a:r>
            <a:endParaRPr b="1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2057400" y="3903969"/>
            <a:ext cx="6858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bs-Latn-BA" sz="2400"/>
              <a:t>Del model estàndard a la teoria teoria del tot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69350"/>
            <a:ext cx="9144001" cy="7227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" name="Google Shape;87;p13"/>
          <p:cNvSpPr txBox="1"/>
          <p:nvPr/>
        </p:nvSpPr>
        <p:spPr>
          <a:xfrm>
            <a:off x="1227300" y="2644275"/>
            <a:ext cx="6592800" cy="10494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15120000" dist="47625">
              <a:srgbClr val="000000">
                <a:alpha val="5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bs-Latn-BA" sz="4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Física de  partícules</a:t>
            </a:r>
            <a:endParaRPr i="1" sz="48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227300" y="3575775"/>
            <a:ext cx="6592800" cy="832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i="1" lang="bs-Latn-BA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Del model estàndard a la teoria del tot</a:t>
            </a:r>
            <a:endParaRPr i="1"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800">
                <a:latin typeface="Roboto"/>
                <a:ea typeface="Roboto"/>
                <a:cs typeface="Roboto"/>
                <a:sym typeface="Roboto"/>
              </a:rPr>
              <a:t>El model estándard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Organitza les particules fonamentals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Crea una nova explicació sobre les forçes i en classifica 4 de fonamentals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Dona origen a la massa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450" y="129675"/>
            <a:ext cx="6233500" cy="659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1909343" y="87363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800">
                <a:latin typeface="Roboto"/>
                <a:ea typeface="Roboto"/>
                <a:cs typeface="Roboto"/>
                <a:sym typeface="Roboto"/>
              </a:rPr>
              <a:t>Partícules fonamentals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675" y="1230375"/>
            <a:ext cx="5553176" cy="532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1909343" y="1448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800">
                <a:latin typeface="Roboto"/>
                <a:ea typeface="Roboto"/>
                <a:cs typeface="Roboto"/>
                <a:sym typeface="Roboto"/>
              </a:rPr>
              <a:t>Forçes fonamentals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1905000" y="1556800"/>
            <a:ext cx="37335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bs-Latn-BA" sz="2400"/>
              <a:t>-Les forçes són les interaccions a distància entre partícules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bs-Latn-BA" sz="2400"/>
              <a:t>-La irregularitat de la gravetat quàntica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bs-Latn-BA" sz="2400"/>
              <a:t>-Unificació de la força electrofeble</a:t>
            </a:r>
            <a:endParaRPr sz="2400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701" y="1657776"/>
            <a:ext cx="3302875" cy="33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300" y="991824"/>
            <a:ext cx="6824075" cy="487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800">
                <a:latin typeface="Roboto"/>
                <a:ea typeface="Roboto"/>
                <a:cs typeface="Roboto"/>
                <a:sym typeface="Roboto"/>
              </a:rPr>
              <a:t>El bosó de Higgs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Són les partícules que formen el camp de Higgs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Aquest camp és l’encarregat de donar massa a tota la matèria de l’univers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5320" l="0" r="0" t="-5319"/>
          <a:stretch/>
        </p:blipFill>
        <p:spPr>
          <a:xfrm>
            <a:off x="3112650" y="3319950"/>
            <a:ext cx="4084275" cy="32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 title="HOLYYY_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075" y="1639800"/>
            <a:ext cx="7174248" cy="40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800">
                <a:latin typeface="Roboto"/>
                <a:ea typeface="Roboto"/>
                <a:cs typeface="Roboto"/>
                <a:sym typeface="Roboto"/>
              </a:rPr>
              <a:t>Teories més enllà del model estàndard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Són teories quàntiques amb més nivell d’unificació que el model estàndard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 Han aparegut moltes desde finals del segle passat : GUT, MSSM, TOE, ST, STS, QLG...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1507825"/>
            <a:ext cx="704850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6454" l="0" r="0" t="0"/>
          <a:stretch/>
        </p:blipFill>
        <p:spPr>
          <a:xfrm>
            <a:off x="2191863" y="332749"/>
            <a:ext cx="6436674" cy="61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1903418" y="436388"/>
            <a:ext cx="7001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bs-Latn-BA" sz="4800">
                <a:latin typeface="Roboto Medium"/>
                <a:ea typeface="Roboto Medium"/>
                <a:cs typeface="Roboto Medium"/>
                <a:sym typeface="Roboto Medium"/>
              </a:rPr>
              <a:t>Introducció</a:t>
            </a:r>
            <a:endParaRPr b="0" i="0" sz="48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1899063" y="1918317"/>
            <a:ext cx="7010400" cy="4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Motivació de la recerca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Objectius de la recerca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Mètode emprat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/>
              <a:t> 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800">
                <a:latin typeface="Roboto"/>
                <a:ea typeface="Roboto"/>
                <a:cs typeface="Roboto"/>
                <a:sym typeface="Roboto"/>
              </a:rPr>
              <a:t>La teoria de cordes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És una teoria del tot (Unificació del tot)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Es basa en l’existencia de les cordes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Teoria extradimensional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625" y="4553575"/>
            <a:ext cx="3880875" cy="1940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38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900" y="1599525"/>
            <a:ext cx="6742600" cy="44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650" y="2367750"/>
            <a:ext cx="2892600" cy="29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bs-Latn-BA" sz="3600">
                <a:latin typeface="Roboto"/>
                <a:ea typeface="Roboto"/>
                <a:cs typeface="Roboto"/>
                <a:sym typeface="Roboto"/>
              </a:rPr>
              <a:t>1000000000000000000000000000000000000000000000000000</a:t>
            </a:r>
            <a:r>
              <a:rPr lang="bs-Latn-BA" sz="3600">
                <a:latin typeface="Roboto"/>
                <a:ea typeface="Roboto"/>
                <a:cs typeface="Roboto"/>
                <a:sym typeface="Roboto"/>
              </a:rPr>
              <a:t>000000000000000000000000000000000000000000000000000000000000000000000000000000000000000000000000000000000000000000000000000000000000000000000000000000000000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sz="3600">
                <a:latin typeface="Roboto"/>
                <a:ea typeface="Roboto"/>
                <a:cs typeface="Roboto"/>
                <a:sym typeface="Roboto"/>
              </a:rPr>
              <a:t>0000000000000000000000000000000000000000000000000000000000000000000000000000000000000000000000000000000000000000000000000000000000000000000000000000000000000000000000000000000000000000000000000000000000000000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sz="3600">
                <a:latin typeface="Roboto"/>
                <a:ea typeface="Roboto"/>
                <a:cs typeface="Roboto"/>
                <a:sym typeface="Roboto"/>
              </a:rPr>
              <a:t>00000000000000000000000000000000000000000000000000000000000000000000000000000000000000000000000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latin typeface="Roboto"/>
                <a:ea typeface="Roboto"/>
                <a:cs typeface="Roboto"/>
                <a:sym typeface="Roboto"/>
              </a:rPr>
              <a:t>Cambra de boira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1903475" y="1698425"/>
            <a:ext cx="27276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bs-Latn-BA" sz="1800">
                <a:latin typeface="Roboto"/>
                <a:ea typeface="Roboto"/>
                <a:cs typeface="Roboto"/>
                <a:sym typeface="Roboto"/>
              </a:rPr>
              <a:t>Detector natural de partícules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bs-Latn-BA" sz="1800">
                <a:latin typeface="Roboto"/>
                <a:ea typeface="Roboto"/>
                <a:cs typeface="Roboto"/>
                <a:sym typeface="Roboto"/>
              </a:rPr>
              <a:t>La font de partícules és radiació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bs-Latn-BA" sz="1800">
                <a:latin typeface="Roboto"/>
                <a:ea typeface="Roboto"/>
                <a:cs typeface="Roboto"/>
                <a:sym typeface="Roboto"/>
              </a:rPr>
              <a:t>Creada en 1911 per Wilson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375" y="1813950"/>
            <a:ext cx="3986803" cy="281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38" y="1028912"/>
            <a:ext cx="6932127" cy="53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700" y="880775"/>
            <a:ext cx="6795249" cy="509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80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1982000" y="1325796"/>
            <a:ext cx="70104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La física dona una nova visió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Res és complicat amb suficient temps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Font typeface="Roboto"/>
              <a:buChar char="-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Informació universitaria privada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914" y="-85313"/>
            <a:ext cx="4688175" cy="702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bs-Latn-BA">
                <a:latin typeface="Roboto"/>
                <a:ea typeface="Roboto"/>
                <a:cs typeface="Roboto"/>
                <a:sym typeface="Roboto"/>
              </a:rPr>
              <a:t>Agraiments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-Carlos Garnacho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-Ivan Rodriguez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600" y="3219126"/>
            <a:ext cx="3527450" cy="35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3"/>
          <p:cNvSpPr txBox="1"/>
          <p:nvPr>
            <p:ph type="title"/>
          </p:nvPr>
        </p:nvSpPr>
        <p:spPr>
          <a:xfrm>
            <a:off x="1903468" y="285748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800">
                <a:latin typeface="Roboto"/>
                <a:ea typeface="Roboto"/>
                <a:cs typeface="Roboto"/>
                <a:sym typeface="Roboto"/>
              </a:rPr>
              <a:t>Gràcies per escoltar !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7926375" y="5879198"/>
            <a:ext cx="978800" cy="9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1071143" y="188113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bs-Latn-BA" sz="4800">
                <a:latin typeface="Roboto Medium"/>
                <a:ea typeface="Roboto Medium"/>
                <a:cs typeface="Roboto Medium"/>
                <a:sym typeface="Roboto Medium"/>
              </a:rPr>
              <a:t>Betatró de Michio Kaku</a:t>
            </a:r>
            <a:endParaRPr b="0" sz="4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0" y="1411087"/>
            <a:ext cx="8176300" cy="45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-3360" r="3359" t="0"/>
          <a:stretch/>
        </p:blipFill>
        <p:spPr>
          <a:xfrm>
            <a:off x="2552638" y="969324"/>
            <a:ext cx="4771776" cy="491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/>
          <p:nvPr/>
        </p:nvCxnSpPr>
        <p:spPr>
          <a:xfrm>
            <a:off x="2792250" y="650900"/>
            <a:ext cx="5150700" cy="51507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7"/>
          <p:cNvCxnSpPr/>
          <p:nvPr/>
        </p:nvCxnSpPr>
        <p:spPr>
          <a:xfrm>
            <a:off x="2944650" y="803300"/>
            <a:ext cx="5150700" cy="51507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7"/>
          <p:cNvCxnSpPr/>
          <p:nvPr/>
        </p:nvCxnSpPr>
        <p:spPr>
          <a:xfrm flipH="1">
            <a:off x="2458325" y="664250"/>
            <a:ext cx="5428800" cy="5428800"/>
          </a:xfrm>
          <a:prstGeom prst="straightConnector1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388" y="1456763"/>
            <a:ext cx="6659876" cy="47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1903468" y="274638"/>
            <a:ext cx="700158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bs-Latn-BA" sz="4800">
                <a:latin typeface="Roboto"/>
                <a:ea typeface="Roboto"/>
                <a:cs typeface="Roboto"/>
                <a:sym typeface="Roboto"/>
              </a:rPr>
              <a:t>Els acceleradors   de partícules</a:t>
            </a:r>
            <a:endParaRPr i="0" sz="4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1899050" y="1646842"/>
            <a:ext cx="7010400" cy="4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Que són?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Per a qué serveixen?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bs-Latn-BA" sz="2400">
                <a:latin typeface="Roboto"/>
                <a:ea typeface="Roboto"/>
                <a:cs typeface="Roboto"/>
                <a:sym typeface="Roboto"/>
              </a:rPr>
              <a:t>Quins tipus n’hi ha?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488" y="3786150"/>
            <a:ext cx="4856675" cy="27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LHC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988" y="1556800"/>
            <a:ext cx="6864677" cy="45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1903468" y="274638"/>
            <a:ext cx="70017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ALBA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1905000" y="1556792"/>
            <a:ext cx="7010400" cy="4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738838"/>
            <a:ext cx="7001700" cy="420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hysics-PowerPoint-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